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maticSC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Lato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fd55d5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fd55d5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f87cea0ac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f87cea0ac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1519ee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1519ee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1519ee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1519ee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fd55d51b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fd55d51b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41519e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41519e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fd55d51b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fd55d51b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fd55d51b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fd55d51b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fd55d51b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fd55d51b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17a203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417a203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417a2039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417a2039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87cea0a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f87cea0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3f87cea0ac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17a2039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17a2039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f87cea0ac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f87cea0ac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17a2039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17a2039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17a2039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17a2039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41c70e7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41c70e7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417a2039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417a2039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1c70e7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1c70e7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1c70e7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1c70e7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41c70e7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41c70e7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41c70e74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41c70e7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fd55d51b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fd55d51b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41c70e74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41c70e7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1c70e74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1c70e7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41c70e74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41c70e74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4204dd9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4204dd9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87cea0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87cea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0606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0b3027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0b3027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87cea0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f87cea0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0b30276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40b3027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fd55d51b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fd55d51b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0b30276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0b3027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yvonne@witness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jpg"/><Relationship Id="rId4" Type="http://schemas.openxmlformats.org/officeDocument/2006/relationships/image" Target="../media/image52.jp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19.png"/><Relationship Id="rId10" Type="http://schemas.openxmlformats.org/officeDocument/2006/relationships/image" Target="../media/image25.png"/><Relationship Id="rId13" Type="http://schemas.openxmlformats.org/officeDocument/2006/relationships/image" Target="../media/image20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5" Type="http://schemas.openxmlformats.org/officeDocument/2006/relationships/image" Target="../media/image21.png"/><Relationship Id="rId14" Type="http://schemas.openxmlformats.org/officeDocument/2006/relationships/image" Target="../media/image52.jpg"/><Relationship Id="rId17" Type="http://schemas.openxmlformats.org/officeDocument/2006/relationships/image" Target="../media/image32.png"/><Relationship Id="rId16" Type="http://schemas.openxmlformats.org/officeDocument/2006/relationships/image" Target="../media/image22.png"/><Relationship Id="rId5" Type="http://schemas.openxmlformats.org/officeDocument/2006/relationships/image" Target="../media/image14.png"/><Relationship Id="rId19" Type="http://schemas.openxmlformats.org/officeDocument/2006/relationships/image" Target="../media/image23.png"/><Relationship Id="rId6" Type="http://schemas.openxmlformats.org/officeDocument/2006/relationships/image" Target="../media/image16.png"/><Relationship Id="rId18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60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yvonne@witness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85875" y="264475"/>
            <a:ext cx="8183700" cy="19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Accessible Workflows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for Collecting &amp;  Preserving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Human Rights Video Evidence</a:t>
            </a:r>
            <a:endParaRPr b="1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80150" y="2118775"/>
            <a:ext cx="8183700" cy="10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No Time to Wait Symposium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London,  26 Oct 2018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330900" y="4413800"/>
            <a:ext cx="689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rPr>
              <a:t>Yvonne Ng, Senior Archivist, WITNESS </a:t>
            </a:r>
            <a:endParaRPr sz="1800">
              <a:solidFill>
                <a:srgbClr val="FCFCF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yvonne@witness.org</a:t>
            </a:r>
            <a:r>
              <a:rPr lang="en" sz="180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rPr>
              <a:t>  |  @ng_yvonne </a:t>
            </a:r>
            <a:endParaRPr sz="1800">
              <a:solidFill>
                <a:srgbClr val="FCFCF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71900" y="3814375"/>
            <a:ext cx="82221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Rohingya Genocide Archive: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 Archiving social media of state violence against Rohingya in Burma.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625" y="1921825"/>
            <a:ext cx="1088650" cy="144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2"/>
          <p:cNvGrpSpPr/>
          <p:nvPr/>
        </p:nvGrpSpPr>
        <p:grpSpPr>
          <a:xfrm>
            <a:off x="7271700" y="1980019"/>
            <a:ext cx="1796043" cy="1324457"/>
            <a:chOff x="4572000" y="2301225"/>
            <a:chExt cx="3577776" cy="2079863"/>
          </a:xfrm>
        </p:grpSpPr>
        <p:pic>
          <p:nvPicPr>
            <p:cNvPr id="127" name="Google Shape;12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60775" y="3285713"/>
              <a:ext cx="1800225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0" y="2301225"/>
              <a:ext cx="3577776" cy="87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71900" y="2040175"/>
            <a:ext cx="5567700" cy="16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Font typeface="Lato"/>
              <a:buChar char="●"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Profiling the Police: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Archiving community documentation of police misconduct in the US.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13" y="673375"/>
            <a:ext cx="7946875" cy="44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the Police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the Police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7725"/>
            <a:ext cx="6561701" cy="33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50" y="1437975"/>
            <a:ext cx="3943699" cy="3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71900" y="738725"/>
            <a:ext cx="6608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Archiving El Grito’s video collection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Planning.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Collecting /selecting videos.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Capturing miniDV tapes.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Processing and ingesting video files to storage.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</a:t>
            </a:r>
            <a:r>
              <a:rPr lang="en"/>
              <a:t>escription, developing basic cataloging scheme.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videos and other public information to create officer timelines.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025" y="376775"/>
            <a:ext cx="1546575" cy="20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3" y="0"/>
            <a:ext cx="7722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Grito - Collection planning 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25" y="1757950"/>
            <a:ext cx="2574939" cy="33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14" y="1757950"/>
            <a:ext cx="2574939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6698500" y="4425000"/>
            <a:ext cx="2292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Planning Workbook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https://elgrito.witness.org/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Grito - Pre-ingest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250" y="2485898"/>
            <a:ext cx="862350" cy="23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000" y="1822046"/>
            <a:ext cx="329100" cy="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625" y="2336947"/>
            <a:ext cx="862350" cy="5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/>
        <p:spPr>
          <a:xfrm>
            <a:off x="3172570" y="1822046"/>
            <a:ext cx="329100" cy="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023" y="2015045"/>
            <a:ext cx="862350" cy="8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1799" y="2242189"/>
            <a:ext cx="767700" cy="7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2440" y="1765496"/>
            <a:ext cx="442200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1911" y="1822046"/>
            <a:ext cx="329100" cy="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3888" y="2308369"/>
            <a:ext cx="477955" cy="4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17416" y="2352743"/>
            <a:ext cx="382032" cy="35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45021" y="2322647"/>
            <a:ext cx="447092" cy="41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69281" y="1822046"/>
            <a:ext cx="329100" cy="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0763" y="2256801"/>
            <a:ext cx="539153" cy="69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1765757" y="1822046"/>
            <a:ext cx="1049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Virus scan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3478327" y="1822046"/>
            <a:ext cx="476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Copy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4731297" y="1745846"/>
            <a:ext cx="1049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Sync to workspace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367667" y="1822046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Inventory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85" name="Google Shape;185;p28"/>
          <p:cNvCxnSpPr/>
          <p:nvPr/>
        </p:nvCxnSpPr>
        <p:spPr>
          <a:xfrm flipH="1" rot="10800000">
            <a:off x="2562913" y="1986146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8"/>
          <p:cNvCxnSpPr/>
          <p:nvPr/>
        </p:nvCxnSpPr>
        <p:spPr>
          <a:xfrm flipH="1" rot="10800000">
            <a:off x="3931384" y="1986146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8"/>
          <p:cNvCxnSpPr/>
          <p:nvPr/>
        </p:nvCxnSpPr>
        <p:spPr>
          <a:xfrm flipH="1" rot="10800000">
            <a:off x="5452254" y="1986146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8"/>
          <p:cNvCxnSpPr/>
          <p:nvPr/>
        </p:nvCxnSpPr>
        <p:spPr>
          <a:xfrm flipH="1" rot="10800000">
            <a:off x="7112024" y="1986146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8"/>
          <p:cNvSpPr txBox="1"/>
          <p:nvPr/>
        </p:nvSpPr>
        <p:spPr>
          <a:xfrm>
            <a:off x="7875038" y="1822046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Selection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64837" y="2384569"/>
            <a:ext cx="442200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6825" y="3518150"/>
            <a:ext cx="1143750" cy="1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4450" y="3850567"/>
            <a:ext cx="329100" cy="3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1982125" y="3850567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Inventory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42421" y="4284378"/>
            <a:ext cx="447092" cy="4136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8"/>
          <p:cNvCxnSpPr/>
          <p:nvPr/>
        </p:nvCxnSpPr>
        <p:spPr>
          <a:xfrm flipH="1" rot="10800000">
            <a:off x="2681700" y="4014667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8"/>
          <p:cNvSpPr txBox="1"/>
          <p:nvPr/>
        </p:nvSpPr>
        <p:spPr>
          <a:xfrm>
            <a:off x="3503625" y="3850567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Capture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64819" y="4300175"/>
            <a:ext cx="382025" cy="3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25675" y="3745542"/>
            <a:ext cx="539150" cy="5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61725" y="4343851"/>
            <a:ext cx="447100" cy="4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8"/>
          <p:cNvCxnSpPr/>
          <p:nvPr/>
        </p:nvCxnSpPr>
        <p:spPr>
          <a:xfrm flipH="1" rot="10800000">
            <a:off x="4178950" y="4014667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8"/>
          <p:cNvSpPr txBox="1"/>
          <p:nvPr/>
        </p:nvSpPr>
        <p:spPr>
          <a:xfrm>
            <a:off x="5098900" y="3850567"/>
            <a:ext cx="1417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Compress and Stitch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69275" y="4328426"/>
            <a:ext cx="477949" cy="47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69800" y="3850578"/>
            <a:ext cx="329100" cy="32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5824" y="4280120"/>
            <a:ext cx="767700" cy="7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9890" y="3794017"/>
            <a:ext cx="442200" cy="4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7268747" y="3774367"/>
            <a:ext cx="1049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Sync to workspace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 flipH="1" rot="10800000">
            <a:off x="6468834" y="4014667"/>
            <a:ext cx="4044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8"/>
          <p:cNvSpPr txBox="1"/>
          <p:nvPr/>
        </p:nvSpPr>
        <p:spPr>
          <a:xfrm>
            <a:off x="5042000" y="4730175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tic SC"/>
                <a:ea typeface="Amatic SC"/>
                <a:cs typeface="Amatic SC"/>
                <a:sym typeface="Amatic SC"/>
              </a:rPr>
              <a:t>Handbrake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6023888" y="2613563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tic SC"/>
                <a:ea typeface="Amatic SC"/>
                <a:cs typeface="Amatic SC"/>
                <a:sym typeface="Amatic SC"/>
              </a:rPr>
              <a:t>Google apps script by mesgarpour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 flipH="1" rot="10800000">
            <a:off x="-35900" y="3335125"/>
            <a:ext cx="9201000" cy="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 flipH="1">
            <a:off x="1373375" y="1687575"/>
            <a:ext cx="9000" cy="3465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Grito - Ingest and Description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711" y="1850388"/>
            <a:ext cx="731139" cy="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00" y="1748777"/>
            <a:ext cx="1299350" cy="12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069050" y="2617375"/>
            <a:ext cx="767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matic SC"/>
                <a:ea typeface="Amatic SC"/>
                <a:cs typeface="Amatic SC"/>
                <a:sym typeface="Amatic SC"/>
              </a:rPr>
              <a:t>Exactly (BagIt)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25" y="3668425"/>
            <a:ext cx="1228500" cy="12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312" y="3898824"/>
            <a:ext cx="939932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3208" y="4207620"/>
            <a:ext cx="1276404" cy="39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9597" y="3911397"/>
            <a:ext cx="742525" cy="7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9"/>
          <p:cNvCxnSpPr/>
          <p:nvPr/>
        </p:nvCxnSpPr>
        <p:spPr>
          <a:xfrm flipH="1" rot="10800000">
            <a:off x="-35900" y="3335125"/>
            <a:ext cx="9201000" cy="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9"/>
          <p:cNvCxnSpPr/>
          <p:nvPr/>
        </p:nvCxnSpPr>
        <p:spPr>
          <a:xfrm flipH="1">
            <a:off x="1678175" y="1687575"/>
            <a:ext cx="9000" cy="3465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9"/>
          <p:cNvSpPr txBox="1"/>
          <p:nvPr/>
        </p:nvSpPr>
        <p:spPr>
          <a:xfrm>
            <a:off x="3096875" y="4207625"/>
            <a:ext cx="308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elgrito.witness.org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/>
        <p:spPr>
          <a:xfrm>
            <a:off x="296400" y="878141"/>
            <a:ext cx="3848376" cy="1919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375" y="2798075"/>
            <a:ext cx="4118173" cy="215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450601"/>
            <a:ext cx="3769601" cy="20197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0" y="4012200"/>
            <a:ext cx="39999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Advocacy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officer timeline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Workflow toolkit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169" y="2571750"/>
            <a:ext cx="2484457" cy="137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Berkeley Copwatch database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Started in 1990, co-founded by Andrea Prichett.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Regular copwatch patrols, Peoples’ Investigations, Know Your Rights trainings, UC Berkeley DeCal class.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243" name="Google Shape;243;p31"/>
          <p:cNvGrpSpPr/>
          <p:nvPr/>
        </p:nvGrpSpPr>
        <p:grpSpPr>
          <a:xfrm>
            <a:off x="5004432" y="1987879"/>
            <a:ext cx="3604609" cy="2641634"/>
            <a:chOff x="4572000" y="2301225"/>
            <a:chExt cx="3577776" cy="2079863"/>
          </a:xfrm>
        </p:grpSpPr>
        <p:pic>
          <p:nvPicPr>
            <p:cNvPr id="244" name="Google Shape;24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0775" y="3285713"/>
              <a:ext cx="1800225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2301225"/>
              <a:ext cx="3577776" cy="870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 amt="83000"/>
          </a:blip>
          <a:srcRect b="0" l="0" r="0" t="25048"/>
          <a:stretch/>
        </p:blipFill>
        <p:spPr>
          <a:xfrm>
            <a:off x="0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713231" y="384049"/>
            <a:ext cx="79965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WITNESS trains and equips human rights defenders around the world to use </a:t>
            </a:r>
            <a:r>
              <a:rPr i="0" lang="en" sz="3200" u="none" cap="none" strike="noStrike">
                <a:solidFill>
                  <a:srgbClr val="E36C09"/>
                </a:solidFill>
                <a:latin typeface="Proxima Nova"/>
                <a:ea typeface="Proxima Nova"/>
                <a:cs typeface="Proxima Nova"/>
                <a:sym typeface="Proxima Nova"/>
              </a:rPr>
              <a:t>video</a:t>
            </a:r>
            <a:r>
              <a:rPr i="0" lang="en" sz="3200" u="none" cap="none" strike="noStrik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0" lang="en" sz="3200" u="none" cap="none" strike="noStrike">
                <a:solidFill>
                  <a:srgbClr val="E36C09"/>
                </a:solidFill>
                <a:latin typeface="Proxima Nova"/>
                <a:ea typeface="Proxima Nova"/>
                <a:cs typeface="Proxima Nova"/>
                <a:sym typeface="Proxima Nova"/>
              </a:rPr>
              <a:t>and technology</a:t>
            </a:r>
            <a:r>
              <a:rPr i="0" lang="en" sz="3200" u="none" cap="none" strike="noStrik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0" lang="en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 expose abuses and fight for</a:t>
            </a:r>
            <a:r>
              <a:rPr i="0" lang="en" sz="3200" u="none" cap="none" strike="noStrik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0" lang="en" sz="3200" u="none" cap="none" strike="noStrike">
                <a:solidFill>
                  <a:srgbClr val="E36C09"/>
                </a:solidFill>
                <a:latin typeface="Proxima Nova"/>
                <a:ea typeface="Proxima Nova"/>
                <a:cs typeface="Proxima Nova"/>
                <a:sym typeface="Proxima Nova"/>
              </a:rPr>
              <a:t>justice</a:t>
            </a:r>
            <a:r>
              <a:rPr i="0" lang="en" sz="3200" u="none" cap="none" strike="noStrik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0" lang="en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and lasting </a:t>
            </a:r>
            <a:r>
              <a:rPr i="0" lang="en" sz="3200" u="none" cap="none" strike="noStrike">
                <a:solidFill>
                  <a:srgbClr val="E36C09"/>
                </a:solidFill>
                <a:latin typeface="Proxima Nova"/>
                <a:ea typeface="Proxima Nova"/>
                <a:cs typeface="Proxima Nova"/>
                <a:sym typeface="Proxima Nova"/>
              </a:rPr>
              <a:t>change</a:t>
            </a:r>
            <a:r>
              <a:rPr i="0" lang="en" sz="3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0" sz="3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63" y="0"/>
            <a:ext cx="68488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 Copwatch database project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68107"/>
            <a:ext cx="4572000" cy="344184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Clarifying video collection policy.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Re-design database with end uses in mind, with more structure, and better documentation.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Streamlining video ingest workflows from camera --&gt;  storage, and input to database.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we’re at now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471900" y="1831875"/>
            <a:ext cx="28737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matic SC"/>
                <a:ea typeface="Amatic SC"/>
                <a:cs typeface="Amatic SC"/>
                <a:sym typeface="Amatic SC"/>
              </a:rPr>
              <a:t>Collaborative  Workflow documentation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0" r="25567" t="0"/>
          <a:stretch/>
        </p:blipFill>
        <p:spPr>
          <a:xfrm>
            <a:off x="6181276" y="2264525"/>
            <a:ext cx="2873675" cy="257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 b="0" l="26177" r="0" t="0"/>
          <a:stretch/>
        </p:blipFill>
        <p:spPr>
          <a:xfrm>
            <a:off x="291126" y="2266475"/>
            <a:ext cx="2711675" cy="2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200" y="2299650"/>
            <a:ext cx="2949763" cy="2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3000" y="1586400"/>
            <a:ext cx="1312201" cy="3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4"/>
          <p:cNvCxnSpPr/>
          <p:nvPr/>
        </p:nvCxnSpPr>
        <p:spPr>
          <a:xfrm flipH="1" rot="10800000">
            <a:off x="3398200" y="1832688"/>
            <a:ext cx="47220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869" y="673200"/>
            <a:ext cx="6167132" cy="44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972" y="2765672"/>
            <a:ext cx="742525" cy="7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database</a:t>
            </a:r>
            <a:endParaRPr/>
          </a:p>
        </p:txBody>
      </p:sp>
      <p:sp>
        <p:nvSpPr>
          <p:cNvPr id="276" name="Google Shape;276;p35"/>
          <p:cNvSpPr txBox="1"/>
          <p:nvPr>
            <p:ph idx="4294967295" type="body"/>
          </p:nvPr>
        </p:nvSpPr>
        <p:spPr>
          <a:xfrm>
            <a:off x="471900" y="789675"/>
            <a:ext cx="2398500" cy="22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information about officers, participants, incidents, videos, other documentation, follow up actions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Filemaker - pros and cons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Rohingya Genocide Archive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a Rohingya organization in SE Asia to establish sustainable Rohingya-led archive.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and preserve video and social media documentation of genocide and crimes against humanity against Rohingya people for purposes of investigation, accountability, justice, and truth-telling.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Rohingya people - marginalized and persecuted stateless minority in Burma.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Numerous crackdowns by military using horrific violence, including on 25 Aug 2017 “clearance operation”.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Major humanitarian crisis - thousands killed, missing; 700,000 Rohingya have fled.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 Fact Finding Mission recommends investigation and prosecution of Burmese military for crimes against humanity, war crimes and genocide.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Preliminary examination at ICC underway on Rohingya forced deportation to Bangladesh.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0322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097" y="820013"/>
            <a:ext cx="3936478" cy="3503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25" y="724887"/>
            <a:ext cx="3184201" cy="393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/>
          </a:blip>
          <a:srcRect b="0" l="10039" r="0" t="0"/>
          <a:stretch/>
        </p:blipFill>
        <p:spPr>
          <a:xfrm>
            <a:off x="4572000" y="128325"/>
            <a:ext cx="2976925" cy="29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850" y="2838725"/>
            <a:ext cx="3256475" cy="216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RGA Collecting Workflow</a:t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00" y="737250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100" y="1615925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5">
            <a:alphaModFix/>
          </a:blip>
          <a:srcRect b="0" l="0" r="65385" t="0"/>
          <a:stretch/>
        </p:blipFill>
        <p:spPr>
          <a:xfrm>
            <a:off x="1331100" y="2494600"/>
            <a:ext cx="823926" cy="5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6">
            <a:alphaModFix/>
          </a:blip>
          <a:srcRect b="26890" l="29549" r="32624" t="29183"/>
          <a:stretch/>
        </p:blipFill>
        <p:spPr>
          <a:xfrm>
            <a:off x="1331100" y="3901199"/>
            <a:ext cx="823926" cy="79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2776" y="1442075"/>
            <a:ext cx="823925" cy="8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3038475" y="2231225"/>
            <a:ext cx="1297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youtube-dl --id --write-info-json --format best</a:t>
            </a:r>
            <a:r>
              <a:rPr lang="en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13" name="Google Shape;313;p40"/>
          <p:cNvCxnSpPr/>
          <p:nvPr/>
        </p:nvCxnSpPr>
        <p:spPr>
          <a:xfrm>
            <a:off x="2393150" y="1231100"/>
            <a:ext cx="3690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0"/>
          <p:cNvCxnSpPr/>
          <p:nvPr/>
        </p:nvCxnSpPr>
        <p:spPr>
          <a:xfrm>
            <a:off x="2316950" y="1859750"/>
            <a:ext cx="5214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0"/>
          <p:cNvCxnSpPr/>
          <p:nvPr/>
        </p:nvCxnSpPr>
        <p:spPr>
          <a:xfrm flipH="1" rot="10800000">
            <a:off x="2316950" y="2302800"/>
            <a:ext cx="4809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0"/>
          <p:cNvCxnSpPr/>
          <p:nvPr/>
        </p:nvCxnSpPr>
        <p:spPr>
          <a:xfrm flipH="1" rot="10800000">
            <a:off x="4062425" y="1252625"/>
            <a:ext cx="7977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40"/>
          <p:cNvCxnSpPr/>
          <p:nvPr/>
        </p:nvCxnSpPr>
        <p:spPr>
          <a:xfrm>
            <a:off x="4110025" y="2065175"/>
            <a:ext cx="7215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0"/>
          <p:cNvCxnSpPr/>
          <p:nvPr/>
        </p:nvCxnSpPr>
        <p:spPr>
          <a:xfrm>
            <a:off x="4183875" y="2577725"/>
            <a:ext cx="6858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9" name="Google Shape;319;p40"/>
          <p:cNvPicPr preferRelativeResize="0"/>
          <p:nvPr/>
        </p:nvPicPr>
        <p:blipFill/>
        <p:spPr>
          <a:xfrm>
            <a:off x="5003250" y="747200"/>
            <a:ext cx="693000" cy="6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5696250" y="906500"/>
            <a:ext cx="1322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FB GRaph API Explorer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+ Curl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1450" y="1881350"/>
            <a:ext cx="10858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6021850" y="1923050"/>
            <a:ext cx="1297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Twurl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6638" y="2619423"/>
            <a:ext cx="1201420" cy="6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6098050" y="2627300"/>
            <a:ext cx="1968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YouTube Data API Explorer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Youtube.videos.list service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+ CURL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25" name="Google Shape;325;p40"/>
          <p:cNvCxnSpPr/>
          <p:nvPr/>
        </p:nvCxnSpPr>
        <p:spPr>
          <a:xfrm flipH="1" rot="10800000">
            <a:off x="2316950" y="3929188"/>
            <a:ext cx="4335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8488" y="3593525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3542325" y="3677050"/>
            <a:ext cx="1968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Built-in “Export Chat” button, “Attach media”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91825" y="4449900"/>
            <a:ext cx="602700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3370625" y="4484400"/>
            <a:ext cx="2333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Built-in “Export Chat” button (phone) +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/>
                <a:ea typeface="Amatic SC"/>
                <a:cs typeface="Amatic SC"/>
                <a:sym typeface="Amatic SC"/>
              </a:rPr>
              <a:t>Download from desktop app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330" name="Google Shape;330;p40"/>
          <p:cNvCxnSpPr/>
          <p:nvPr/>
        </p:nvCxnSpPr>
        <p:spPr>
          <a:xfrm>
            <a:off x="2316925" y="4365450"/>
            <a:ext cx="398700" cy="3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0"/>
          <p:cNvCxnSpPr/>
          <p:nvPr/>
        </p:nvCxnSpPr>
        <p:spPr>
          <a:xfrm flipH="1" rot="10800000">
            <a:off x="-35900" y="3487525"/>
            <a:ext cx="9201000" cy="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1"/>
          <p:cNvPicPr preferRelativeResize="0"/>
          <p:nvPr/>
        </p:nvPicPr>
        <p:blipFill rotWithShape="1">
          <a:blip r:embed="rId3">
            <a:alphaModFix/>
          </a:blip>
          <a:srcRect b="6267" l="0" r="0" t="17946"/>
          <a:stretch/>
        </p:blipFill>
        <p:spPr>
          <a:xfrm>
            <a:off x="-3" y="1341022"/>
            <a:ext cx="6799875" cy="289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1"/>
          <p:cNvCxnSpPr/>
          <p:nvPr/>
        </p:nvCxnSpPr>
        <p:spPr>
          <a:xfrm>
            <a:off x="7157425" y="2789875"/>
            <a:ext cx="40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962" y="2204500"/>
            <a:ext cx="1158475" cy="9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7945625" y="3167736"/>
            <a:ext cx="1051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matic SC"/>
                <a:ea typeface="Amatic SC"/>
                <a:cs typeface="Amatic SC"/>
                <a:sym typeface="Amatic SC"/>
              </a:rPr>
              <a:t>Exactly</a:t>
            </a:r>
            <a:endParaRPr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0" name="Google Shape;340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RGA Collecting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Accessible Workflows for Collecting &amp;  Preserving Human Rights Video Evidence</a:t>
            </a:r>
            <a:endParaRPr sz="3000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rights video evidence examples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WITNESS collaborations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Community documentation of police violence in the US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Social media documenting state violence against Rohingya in Burma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Gaps / needs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Cataloging</a:t>
            </a:r>
            <a:endParaRPr/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5" y="756950"/>
            <a:ext cx="802425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we’re at now</a:t>
            </a:r>
            <a:endParaRPr/>
          </a:p>
        </p:txBody>
      </p:sp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Policies, workflows and data dictionary are documented.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Continuing to build collection.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how collection can be used in investigative, accountability, and justice efforts.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Exploring how the collection can be made accessible to Rohingya community as a resource.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Exploring how to make workflow documentation accessible for others to use.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/ Gaps</a:t>
            </a:r>
            <a:endParaRPr/>
          </a:p>
        </p:txBody>
      </p:sp>
      <p:sp>
        <p:nvSpPr>
          <p:cNvPr id="358" name="Google Shape;358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most part, tools exist, but not all easy to use, or not all open source.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GUIs for existing media + metadata collection tools and e</a:t>
            </a:r>
            <a:r>
              <a:rPr lang="en"/>
              <a:t>asy step-by-step guidance and/or recipes.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source alternatives, e.g. to FileMaker [?]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WhatsApp metadata, strategies for collecting from closed networks.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data modeling tools and walkthrough resources.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Identifying duplicate content across different format/files.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	</a:t>
            </a:r>
            <a:endParaRPr/>
          </a:p>
        </p:txBody>
      </p:sp>
      <p:sp>
        <p:nvSpPr>
          <p:cNvPr id="364" name="Google Shape;364;p4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Witness.org | </a:t>
            </a:r>
            <a:r>
              <a:rPr lang="en" u="sng">
                <a:solidFill>
                  <a:schemeClr val="hlink"/>
                </a:solidFill>
                <a:hlinkClick r:id="rId3"/>
              </a:rPr>
              <a:t>yvonne@witness.org</a:t>
            </a:r>
            <a:r>
              <a:rPr lang="en"/>
              <a:t> | @ng_yvonne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evidence example: DRC military tribunal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5" y="846550"/>
            <a:ext cx="7468648" cy="42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Source, Eyewitness to Atrocities, https://www.eyewitnessproject.org/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963" y="230525"/>
            <a:ext cx="6286087" cy="43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evidence example: Walter Scott case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23" y="886625"/>
            <a:ext cx="7646350" cy="39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75" y="204500"/>
            <a:ext cx="71824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evidence example: War crimes arrest warrant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00" y="861951"/>
            <a:ext cx="6079299" cy="341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20"/>
          <p:cNvSpPr txBox="1"/>
          <p:nvPr/>
        </p:nvSpPr>
        <p:spPr>
          <a:xfrm>
            <a:off x="98250" y="4623725"/>
            <a:ext cx="8647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Source: https://www.bellingcat.com/news/mena/2017/09/04/geolocating-libyas-social-media-executioner/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25" y="289650"/>
            <a:ext cx="5576631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Bellingcat: How a Werfalli Execution Site Was Geolocated, https://www.bellingcat.com/news/mena/2017/10/03/how-an-execution-site-was-geolocated/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